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37"/>
  </p:notesMasterIdLst>
  <p:sldIdLst>
    <p:sldId id="289" r:id="rId2"/>
    <p:sldId id="298" r:id="rId3"/>
    <p:sldId id="297" r:id="rId4"/>
    <p:sldId id="290" r:id="rId5"/>
    <p:sldId id="279" r:id="rId6"/>
    <p:sldId id="291" r:id="rId7"/>
    <p:sldId id="281" r:id="rId8"/>
    <p:sldId id="278" r:id="rId9"/>
    <p:sldId id="292" r:id="rId10"/>
    <p:sldId id="293" r:id="rId11"/>
    <p:sldId id="294" r:id="rId12"/>
    <p:sldId id="295" r:id="rId13"/>
    <p:sldId id="319" r:id="rId14"/>
    <p:sldId id="320" r:id="rId15"/>
    <p:sldId id="296" r:id="rId16"/>
    <p:sldId id="299" r:id="rId17"/>
    <p:sldId id="266" r:id="rId18"/>
    <p:sldId id="300" r:id="rId19"/>
    <p:sldId id="301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259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7" autoAdjust="0"/>
    <p:restoredTop sz="94785" autoAdjust="0"/>
  </p:normalViewPr>
  <p:slideViewPr>
    <p:cSldViewPr snapToGrid="0">
      <p:cViewPr varScale="1">
        <p:scale>
          <a:sx n="87" d="100"/>
          <a:sy n="87" d="100"/>
        </p:scale>
        <p:origin x="7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ChinaVis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Challenge 2018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challenge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强志文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/>
              <a:t>6</a:t>
            </a:r>
            <a:r>
              <a:rPr lang="zh-CN" altLang="en-US" dirty="0" smtClean="0"/>
              <a:t>月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57277" y="19438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数据可视化与可视分析</a:t>
            </a:r>
            <a:r>
              <a:rPr lang="en-US" altLang="zh-CN" sz="4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/>
            </a:r>
            <a:br>
              <a:rPr lang="en-US" altLang="zh-CN" sz="4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6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设计思想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48" r="35040"/>
          <a:stretch/>
        </p:blipFill>
        <p:spPr>
          <a:xfrm>
            <a:off x="0" y="4732933"/>
            <a:ext cx="5939942" cy="2039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20" b="40221"/>
          <a:stretch/>
        </p:blipFill>
        <p:spPr>
          <a:xfrm>
            <a:off x="0" y="1628929"/>
            <a:ext cx="4103827" cy="30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设计思想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0" t="30197" r="24960" b="39936"/>
          <a:stretch/>
        </p:blipFill>
        <p:spPr>
          <a:xfrm>
            <a:off x="4125773" y="3182111"/>
            <a:ext cx="2735886" cy="1536193"/>
          </a:xfrm>
          <a:prstGeom prst="rect">
            <a:avLst/>
          </a:prstGeom>
        </p:spPr>
      </p:pic>
      <p:sp>
        <p:nvSpPr>
          <p:cNvPr id="5" name="标题 2"/>
          <p:cNvSpPr txBox="1">
            <a:spLocks/>
          </p:cNvSpPr>
          <p:nvPr/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设计思想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48" r="35040"/>
          <a:stretch/>
        </p:blipFill>
        <p:spPr>
          <a:xfrm>
            <a:off x="0" y="4732933"/>
            <a:ext cx="5939942" cy="20394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20" b="40221"/>
          <a:stretch/>
        </p:blipFill>
        <p:spPr>
          <a:xfrm>
            <a:off x="0" y="1628929"/>
            <a:ext cx="4103827" cy="30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5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设计思想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0" r="24960" b="40221"/>
          <a:stretch/>
        </p:blipFill>
        <p:spPr>
          <a:xfrm>
            <a:off x="4125773" y="1628929"/>
            <a:ext cx="2735886" cy="3074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48" r="35040"/>
          <a:stretch/>
        </p:blipFill>
        <p:spPr>
          <a:xfrm>
            <a:off x="0" y="4732933"/>
            <a:ext cx="5939942" cy="2039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20" b="40221"/>
          <a:stretch/>
        </p:blipFill>
        <p:spPr>
          <a:xfrm>
            <a:off x="0" y="1628929"/>
            <a:ext cx="4103827" cy="30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9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设计思想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79"/>
          <a:stretch/>
        </p:blipFill>
        <p:spPr>
          <a:xfrm>
            <a:off x="0" y="1628929"/>
            <a:ext cx="9144000" cy="3082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48" r="35040"/>
          <a:stretch/>
        </p:blipFill>
        <p:spPr>
          <a:xfrm>
            <a:off x="0" y="4732933"/>
            <a:ext cx="5939942" cy="203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6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设计思想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92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问题简述</a:t>
            </a: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设计思想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系统展示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问题解答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归纳总结</a:t>
            </a:r>
          </a:p>
        </p:txBody>
      </p:sp>
    </p:spTree>
    <p:extLst>
      <p:ext uri="{BB962C8B-B14F-4D97-AF65-F5344CB8AC3E}">
        <p14:creationId xmlns:p14="http://schemas.microsoft.com/office/powerpoint/2010/main" val="403929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问题简述</a:t>
            </a: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设计思想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系统展示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问题解答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归纳总结</a:t>
            </a:r>
          </a:p>
        </p:txBody>
      </p:sp>
    </p:spTree>
    <p:extLst>
      <p:ext uri="{BB962C8B-B14F-4D97-AF65-F5344CB8AC3E}">
        <p14:creationId xmlns:p14="http://schemas.microsoft.com/office/powerpoint/2010/main" val="298156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：员工所属部门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1858586"/>
            <a:ext cx="4857600" cy="46124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94" y="5070468"/>
            <a:ext cx="2933394" cy="15424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846" y="1744050"/>
            <a:ext cx="3196742" cy="1809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/>
          <a:stretch/>
        </p:blipFill>
        <p:spPr>
          <a:xfrm>
            <a:off x="5493714" y="3486248"/>
            <a:ext cx="2874873" cy="14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：员工组织结构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94" y="1608307"/>
            <a:ext cx="5983812" cy="440707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01921" y="618134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公司员工组织结构图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946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/>
              <a:t>2</a:t>
            </a:r>
            <a:r>
              <a:rPr lang="zh-CN" altLang="en-US" dirty="0" smtClean="0"/>
              <a:t>：总裁工作行为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25136" t="6108" r="7856" b="1665"/>
          <a:stretch/>
        </p:blipFill>
        <p:spPr>
          <a:xfrm>
            <a:off x="182880" y="1911388"/>
            <a:ext cx="3701492" cy="29166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220" y="1823605"/>
            <a:ext cx="5184583" cy="291664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72615" y="5014072"/>
            <a:ext cx="5237683" cy="1917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总裁在公司时间不长，集中在下午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总裁所使用的协议基本上为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http,smtp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总裁使用电脑以网上访问和发邮件为主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0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问题简述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设计思想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系统展示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问题解答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归纳总结</a:t>
            </a:r>
          </a:p>
        </p:txBody>
      </p:sp>
    </p:spTree>
    <p:extLst>
      <p:ext uri="{BB962C8B-B14F-4D97-AF65-F5344CB8AC3E}">
        <p14:creationId xmlns:p14="http://schemas.microsoft.com/office/powerpoint/2010/main" val="226892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/>
              <a:t>2</a:t>
            </a:r>
            <a:r>
              <a:rPr lang="zh-CN" altLang="en-US" dirty="0" smtClean="0"/>
              <a:t>：财务部门工作行为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932625" y="2184561"/>
            <a:ext cx="2633473" cy="402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上班时间集中于</a:t>
            </a:r>
            <a:r>
              <a:rPr lang="en-US" altLang="zh-CN" sz="2000" dirty="0">
                <a:solidFill>
                  <a:srgbClr val="000000"/>
                </a:solidFill>
              </a:rPr>
              <a:t>8</a:t>
            </a:r>
            <a:r>
              <a:rPr lang="zh-CN" altLang="en-US" sz="2000" dirty="0" smtClean="0">
                <a:solidFill>
                  <a:srgbClr val="000000"/>
                </a:solidFill>
              </a:rPr>
              <a:t>点，下班时间集中于</a:t>
            </a:r>
            <a:r>
              <a:rPr lang="en-US" altLang="zh-CN" sz="2000" dirty="0">
                <a:solidFill>
                  <a:srgbClr val="000000"/>
                </a:solidFill>
              </a:rPr>
              <a:t>6</a:t>
            </a:r>
            <a:r>
              <a:rPr lang="zh-CN" altLang="en-US" sz="2000" dirty="0" smtClean="0">
                <a:solidFill>
                  <a:srgbClr val="000000"/>
                </a:solidFill>
              </a:rPr>
              <a:t>点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使用的协议基本上为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http,smtp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使用电脑以网上访问和发邮件为主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53" y="1657264"/>
            <a:ext cx="4773816" cy="25375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6" y="4374457"/>
            <a:ext cx="5401373" cy="22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1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/>
              <a:t>2</a:t>
            </a:r>
            <a:r>
              <a:rPr lang="zh-CN" altLang="en-US" dirty="0" smtClean="0"/>
              <a:t>：人力部门工作行为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969201" y="1876142"/>
            <a:ext cx="2553174" cy="438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上班时间集中于</a:t>
            </a:r>
            <a:r>
              <a:rPr lang="en-US" altLang="zh-CN" sz="2000" dirty="0" smtClean="0">
                <a:solidFill>
                  <a:srgbClr val="000000"/>
                </a:solidFill>
              </a:rPr>
              <a:t>9</a:t>
            </a:r>
            <a:r>
              <a:rPr lang="zh-CN" altLang="en-US" sz="2000" dirty="0" smtClean="0">
                <a:solidFill>
                  <a:srgbClr val="000000"/>
                </a:solidFill>
              </a:rPr>
              <a:t>点，下班时间多在于</a:t>
            </a:r>
            <a:r>
              <a:rPr lang="en-US" altLang="zh-CN" sz="2000" dirty="0" smtClean="0">
                <a:solidFill>
                  <a:srgbClr val="000000"/>
                </a:solidFill>
              </a:rPr>
              <a:t>7</a:t>
            </a:r>
            <a:r>
              <a:rPr lang="zh-CN" altLang="en-US" sz="2000" dirty="0" smtClean="0">
                <a:solidFill>
                  <a:srgbClr val="000000"/>
                </a:solidFill>
              </a:rPr>
              <a:t>点以后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使用的协议基本上为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http,smtp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使用电脑以网上访问和发邮件为主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1592626"/>
            <a:ext cx="5107609" cy="2681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4273831"/>
            <a:ext cx="5588812" cy="24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/>
              <a:t>2</a:t>
            </a:r>
            <a:r>
              <a:rPr lang="zh-CN" altLang="en-US" dirty="0" smtClean="0"/>
              <a:t>：研发部门工作行为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742430" y="1795675"/>
            <a:ext cx="2648105" cy="429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上班时间多在</a:t>
            </a:r>
            <a:r>
              <a:rPr lang="en-US" altLang="zh-CN" sz="2000" dirty="0" smtClean="0">
                <a:solidFill>
                  <a:srgbClr val="000000"/>
                </a:solidFill>
              </a:rPr>
              <a:t>9~10</a:t>
            </a:r>
            <a:r>
              <a:rPr lang="zh-CN" altLang="en-US" sz="2000" dirty="0" smtClean="0">
                <a:solidFill>
                  <a:srgbClr val="000000"/>
                </a:solidFill>
              </a:rPr>
              <a:t>点，下班时间多在于</a:t>
            </a:r>
            <a:r>
              <a:rPr lang="en-US" altLang="zh-CN" sz="2000" dirty="0">
                <a:solidFill>
                  <a:srgbClr val="000000"/>
                </a:solidFill>
              </a:rPr>
              <a:t>8</a:t>
            </a:r>
            <a:r>
              <a:rPr lang="zh-CN" altLang="en-US" sz="2000" dirty="0" smtClean="0">
                <a:solidFill>
                  <a:srgbClr val="000000"/>
                </a:solidFill>
              </a:rPr>
              <a:t>点</a:t>
            </a:r>
            <a:r>
              <a:rPr lang="en-US" altLang="zh-CN" sz="2000" dirty="0" smtClean="0">
                <a:solidFill>
                  <a:srgbClr val="000000"/>
                </a:solidFill>
              </a:rPr>
              <a:t>~10</a:t>
            </a:r>
            <a:r>
              <a:rPr lang="zh-CN" altLang="en-US" sz="2000" dirty="0" smtClean="0">
                <a:solidFill>
                  <a:srgbClr val="000000"/>
                </a:solidFill>
              </a:rPr>
              <a:t>点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各种协议都有流量产生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需要访问数据库，登录服务器等，开发主力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4" y="1651631"/>
            <a:ext cx="4991098" cy="2719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" y="4371098"/>
            <a:ext cx="5207532" cy="22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8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：异常事件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298385" y="1773729"/>
            <a:ext cx="2399387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 smtClean="0">
                <a:solidFill>
                  <a:srgbClr val="000000"/>
                </a:solidFill>
              </a:rPr>
              <a:t>1487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ip</a:t>
            </a:r>
            <a:r>
              <a:rPr lang="zh-CN" altLang="en-US" sz="2000" dirty="0" smtClean="0">
                <a:solidFill>
                  <a:srgbClr val="000000"/>
                </a:solidFill>
              </a:rPr>
              <a:t>地址登录错误次数明显高于他人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>
                <a:solidFill>
                  <a:srgbClr val="000000"/>
                </a:solidFill>
              </a:rPr>
              <a:t>1487</a:t>
            </a:r>
            <a:r>
              <a:rPr lang="zh-CN" altLang="en-US" sz="2000" dirty="0">
                <a:solidFill>
                  <a:srgbClr val="000000"/>
                </a:solidFill>
              </a:rPr>
              <a:t>号</a:t>
            </a:r>
            <a:r>
              <a:rPr lang="zh-CN" altLang="en-US" sz="2000" dirty="0" smtClean="0">
                <a:solidFill>
                  <a:srgbClr val="000000"/>
                </a:solidFill>
              </a:rPr>
              <a:t>员工</a:t>
            </a:r>
            <a:r>
              <a:rPr lang="en-US" altLang="zh-CN" sz="2000" dirty="0" smtClean="0">
                <a:solidFill>
                  <a:srgbClr val="000000"/>
                </a:solidFill>
              </a:rPr>
              <a:t>(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ipError-idError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</a:rPr>
              <a:t>明显</a:t>
            </a:r>
            <a:r>
              <a:rPr lang="zh-CN" altLang="en-US" sz="2000" dirty="0">
                <a:solidFill>
                  <a:srgbClr val="000000"/>
                </a:solidFill>
              </a:rPr>
              <a:t>高于他人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</a:pPr>
            <a:endParaRPr lang="en-US" altLang="zh-CN" sz="2000" dirty="0" smtClean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6" y="1604729"/>
            <a:ext cx="5354726" cy="25944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31" y="4248400"/>
            <a:ext cx="5058213" cy="246329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7293254" y="4301635"/>
            <a:ext cx="0" cy="921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98385" y="5480047"/>
            <a:ext cx="221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1487</a:t>
            </a:r>
            <a:r>
              <a:rPr lang="zh-CN" altLang="en-US" b="1" dirty="0" smtClean="0"/>
              <a:t>号员工试图入侵其他员工</a:t>
            </a:r>
            <a:r>
              <a:rPr lang="en-US" altLang="zh-CN" b="1" dirty="0" smtClean="0"/>
              <a:t>ID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3035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：异常事件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55872" y="5157055"/>
            <a:ext cx="4401324" cy="1826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 smtClean="0">
                <a:solidFill>
                  <a:srgbClr val="000000"/>
                </a:solidFill>
              </a:rPr>
              <a:t>1487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ip</a:t>
            </a:r>
            <a:r>
              <a:rPr lang="zh-CN" altLang="en-US" sz="2000" dirty="0" smtClean="0">
                <a:solidFill>
                  <a:srgbClr val="000000"/>
                </a:solidFill>
              </a:rPr>
              <a:t>地址</a:t>
            </a:r>
            <a:r>
              <a:rPr lang="en-US" altLang="zh-CN" sz="2000" dirty="0" smtClean="0">
                <a:solidFill>
                  <a:srgbClr val="000000"/>
                </a:solidFill>
              </a:rPr>
              <a:t>1487</a:t>
            </a:r>
            <a:r>
              <a:rPr lang="zh-CN" altLang="en-US" sz="2000" dirty="0">
                <a:solidFill>
                  <a:srgbClr val="000000"/>
                </a:solidFill>
              </a:rPr>
              <a:t>号</a:t>
            </a:r>
            <a:r>
              <a:rPr lang="zh-CN" altLang="en-US" sz="2000" dirty="0" smtClean="0">
                <a:solidFill>
                  <a:srgbClr val="000000"/>
                </a:solidFill>
              </a:rPr>
              <a:t>员工在</a:t>
            </a:r>
            <a:r>
              <a:rPr lang="en-US" altLang="zh-CN" sz="2000" dirty="0" smtClean="0">
                <a:solidFill>
                  <a:srgbClr val="000000"/>
                </a:solidFill>
              </a:rPr>
              <a:t>11</a:t>
            </a:r>
            <a:r>
              <a:rPr lang="zh-CN" altLang="en-US" sz="2000" dirty="0" smtClean="0">
                <a:solidFill>
                  <a:srgbClr val="000000"/>
                </a:solidFill>
              </a:rPr>
              <a:t>月</a:t>
            </a:r>
            <a:r>
              <a:rPr lang="en-US" altLang="zh-CN" sz="2000" dirty="0" smtClean="0">
                <a:solidFill>
                  <a:srgbClr val="000000"/>
                </a:solidFill>
              </a:rPr>
              <a:t>4</a:t>
            </a:r>
            <a:r>
              <a:rPr lang="zh-CN" altLang="en-US" sz="2000" dirty="0" smtClean="0">
                <a:solidFill>
                  <a:srgbClr val="000000"/>
                </a:solidFill>
              </a:rPr>
              <a:t>号没有</a:t>
            </a:r>
            <a:r>
              <a:rPr lang="zh-CN" altLang="en-US" sz="2000" dirty="0">
                <a:solidFill>
                  <a:srgbClr val="000000"/>
                </a:solidFill>
              </a:rPr>
              <a:t>签到，没有登录自己的</a:t>
            </a:r>
            <a:r>
              <a:rPr lang="en-US" altLang="zh-CN" sz="2000" dirty="0">
                <a:solidFill>
                  <a:srgbClr val="000000"/>
                </a:solidFill>
              </a:rPr>
              <a:t>ID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只产生了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ssh</a:t>
            </a:r>
            <a:r>
              <a:rPr lang="zh-CN" altLang="en-US" sz="2000" dirty="0" smtClean="0">
                <a:solidFill>
                  <a:srgbClr val="000000"/>
                </a:solidFill>
              </a:rPr>
              <a:t>流量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</a:pPr>
            <a:endParaRPr lang="en-US" altLang="zh-CN" sz="2000" dirty="0" smtClean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279" t="5406" b="5511"/>
          <a:stretch/>
        </p:blipFill>
        <p:spPr>
          <a:xfrm>
            <a:off x="620791" y="1586158"/>
            <a:ext cx="7110301" cy="32333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83900" y="5226342"/>
            <a:ext cx="27909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1487</a:t>
            </a:r>
            <a:r>
              <a:rPr lang="zh-CN" altLang="en-US" sz="2000" b="1" dirty="0" smtClean="0"/>
              <a:t>号员工在</a:t>
            </a:r>
            <a:r>
              <a:rPr lang="en-US" altLang="zh-CN" sz="2000" b="1" dirty="0" smtClean="0"/>
              <a:t>11</a:t>
            </a:r>
            <a:r>
              <a:rPr lang="zh-CN" altLang="en-US" sz="2000" b="1" dirty="0" smtClean="0"/>
              <a:t>月</a:t>
            </a:r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号通过自己的</a:t>
            </a:r>
            <a:r>
              <a:rPr lang="en-US" altLang="zh-CN" sz="2000" b="1" dirty="0" err="1" smtClean="0"/>
              <a:t>ip</a:t>
            </a:r>
            <a:r>
              <a:rPr lang="zh-CN" altLang="en-US" sz="2000" b="1" dirty="0" smtClean="0"/>
              <a:t>地址使用</a:t>
            </a:r>
            <a:r>
              <a:rPr lang="en-US" altLang="zh-CN" sz="2000" b="1" dirty="0" err="1" smtClean="0"/>
              <a:t>ssh</a:t>
            </a:r>
            <a:r>
              <a:rPr lang="zh-CN" altLang="en-US" sz="2000" b="1" dirty="0" smtClean="0"/>
              <a:t>建立连接视图入侵他人</a:t>
            </a:r>
            <a:r>
              <a:rPr lang="en-US" altLang="zh-CN" sz="2000" b="1" dirty="0" smtClean="0"/>
              <a:t>ID</a:t>
            </a:r>
            <a:endParaRPr lang="zh-CN" altLang="en-US" sz="2000" b="1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757196" y="5889072"/>
            <a:ext cx="11067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72545" y="2080470"/>
            <a:ext cx="183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1487</a:t>
            </a:r>
            <a:r>
              <a:rPr lang="zh-CN" altLang="en-US" dirty="0" smtClean="0"/>
              <a:t>号员工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号流量汇总图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0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：异常事件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55872" y="5347250"/>
            <a:ext cx="4401324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寻找被</a:t>
            </a:r>
            <a:r>
              <a:rPr lang="en-US" altLang="zh-CN" sz="2000" dirty="0" smtClean="0">
                <a:solidFill>
                  <a:srgbClr val="000000"/>
                </a:solidFill>
              </a:rPr>
              <a:t>1487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号员工入侵的</a:t>
            </a:r>
            <a:r>
              <a:rPr lang="en-US" altLang="zh-CN" sz="2000" dirty="0" smtClean="0">
                <a:solidFill>
                  <a:srgbClr val="000000"/>
                </a:solidFill>
              </a:rPr>
              <a:t>ID</a:t>
            </a: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统计</a:t>
            </a:r>
            <a:r>
              <a:rPr lang="en-US" altLang="zh-CN" sz="2000" dirty="0" smtClean="0">
                <a:solidFill>
                  <a:srgbClr val="000000"/>
                </a:solidFill>
              </a:rPr>
              <a:t>(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ipError-idError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</a:rPr>
              <a:t>较小的员工</a:t>
            </a:r>
            <a:r>
              <a:rPr lang="en-US" altLang="zh-CN" sz="2000" dirty="0" smtClean="0">
                <a:solidFill>
                  <a:srgbClr val="000000"/>
                </a:solidFill>
              </a:rPr>
              <a:t>ID</a:t>
            </a:r>
          </a:p>
          <a:p>
            <a:pPr lvl="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</a:pPr>
            <a:endParaRPr lang="en-US" altLang="zh-CN" sz="2000" dirty="0" smtClean="0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7519" y="5614048"/>
            <a:ext cx="279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1211,1080,1228</a:t>
            </a:r>
            <a:endParaRPr lang="zh-CN" altLang="en-US" sz="2000" b="1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757196" y="5889072"/>
            <a:ext cx="11067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7744" t="2849" b="3833"/>
          <a:stretch/>
        </p:blipFill>
        <p:spPr>
          <a:xfrm>
            <a:off x="1401677" y="1672282"/>
            <a:ext cx="6556860" cy="34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：异常事件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55872" y="5157055"/>
            <a:ext cx="440132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>
                <a:solidFill>
                  <a:srgbClr val="000000"/>
                </a:solidFill>
              </a:rPr>
              <a:t>该</a:t>
            </a:r>
            <a:r>
              <a:rPr lang="zh-CN" altLang="en-US" sz="2000" dirty="0" smtClean="0">
                <a:solidFill>
                  <a:srgbClr val="000000"/>
                </a:solidFill>
              </a:rPr>
              <a:t>员工</a:t>
            </a:r>
            <a:r>
              <a:rPr lang="en-US" altLang="zh-CN" sz="2000" dirty="0" smtClean="0">
                <a:solidFill>
                  <a:srgbClr val="000000"/>
                </a:solidFill>
              </a:rPr>
              <a:t>ID</a:t>
            </a:r>
            <a:r>
              <a:rPr lang="zh-CN" altLang="en-US" sz="2000" dirty="0" smtClean="0">
                <a:solidFill>
                  <a:srgbClr val="000000"/>
                </a:solidFill>
              </a:rPr>
              <a:t>被多次试图登录并失败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>
                <a:solidFill>
                  <a:srgbClr val="000000"/>
                </a:solidFill>
              </a:rPr>
              <a:t>该</a:t>
            </a:r>
            <a:r>
              <a:rPr lang="zh-CN" altLang="en-US" sz="2000" dirty="0" smtClean="0">
                <a:solidFill>
                  <a:srgbClr val="000000"/>
                </a:solidFill>
              </a:rPr>
              <a:t>员工该天未到公司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该员工未产生任何协议流量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</a:pPr>
            <a:endParaRPr lang="en-US" altLang="zh-CN" sz="2000" dirty="0" smtClean="0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61954" y="5381240"/>
            <a:ext cx="2790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1487</a:t>
            </a:r>
            <a:r>
              <a:rPr lang="zh-CN" altLang="en-US" sz="2000" b="1" dirty="0" smtClean="0"/>
              <a:t>号员工从</a:t>
            </a:r>
            <a:r>
              <a:rPr lang="en-US" altLang="zh-CN" sz="2000" b="1" dirty="0" smtClean="0"/>
              <a:t>10</a:t>
            </a:r>
            <a:r>
              <a:rPr lang="zh-CN" altLang="en-US" sz="2000" b="1" dirty="0" smtClean="0"/>
              <a:t>点到</a:t>
            </a:r>
            <a:r>
              <a:rPr lang="en-US" altLang="zh-CN" sz="2000" b="1" dirty="0" smtClean="0"/>
              <a:t>22</a:t>
            </a:r>
            <a:r>
              <a:rPr lang="zh-CN" altLang="en-US" sz="2000" b="1" dirty="0" smtClean="0"/>
              <a:t>点一直试图通过</a:t>
            </a:r>
            <a:r>
              <a:rPr lang="en-US" altLang="zh-CN" sz="2000" b="1" dirty="0" err="1" smtClean="0"/>
              <a:t>ssh</a:t>
            </a:r>
            <a:r>
              <a:rPr lang="zh-CN" altLang="en-US" sz="2000" b="1" dirty="0" smtClean="0"/>
              <a:t>连接入侵</a:t>
            </a:r>
            <a:r>
              <a:rPr lang="en-US" altLang="zh-CN" sz="2000" b="1" dirty="0" smtClean="0"/>
              <a:t>1211</a:t>
            </a:r>
            <a:r>
              <a:rPr lang="zh-CN" altLang="en-US" sz="2000" b="1" dirty="0" smtClean="0"/>
              <a:t>员工账号</a:t>
            </a:r>
            <a:endParaRPr lang="zh-CN" altLang="en-US" sz="2000" b="1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757196" y="5889072"/>
            <a:ext cx="11067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55" y="1673678"/>
            <a:ext cx="7068904" cy="34287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2545" y="2080470"/>
            <a:ext cx="183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1211</a:t>
            </a:r>
            <a:r>
              <a:rPr lang="zh-CN" altLang="en-US" dirty="0" smtClean="0"/>
              <a:t>号员工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号流量汇总图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2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：异常事件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17" t="1670"/>
          <a:stretch/>
        </p:blipFill>
        <p:spPr>
          <a:xfrm>
            <a:off x="826618" y="2663424"/>
            <a:ext cx="7221054" cy="351517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59722" y="2104184"/>
            <a:ext cx="387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1080</a:t>
            </a:r>
            <a:r>
              <a:rPr lang="zh-CN" altLang="en-US" dirty="0" smtClean="0"/>
              <a:t>号员工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/>
              <a:t>3</a:t>
            </a:r>
            <a:r>
              <a:rPr lang="zh-CN" altLang="en-US" dirty="0" smtClean="0"/>
              <a:t>号流量汇总图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8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：异常事件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559722" y="2104184"/>
            <a:ext cx="387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1228</a:t>
            </a:r>
            <a:r>
              <a:rPr lang="zh-CN" altLang="en-US" dirty="0" smtClean="0"/>
              <a:t>号员工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6</a:t>
            </a:r>
            <a:r>
              <a:rPr lang="zh-CN" altLang="en-US" dirty="0" smtClean="0"/>
              <a:t>号流量汇总图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69" y="2759924"/>
            <a:ext cx="7490173" cy="34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：异常事件</a:t>
            </a: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2950" r="5768"/>
          <a:stretch/>
        </p:blipFill>
        <p:spPr>
          <a:xfrm>
            <a:off x="182881" y="1951910"/>
            <a:ext cx="3862426" cy="34409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447" y="2011152"/>
            <a:ext cx="4728742" cy="33224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67704" y="5854228"/>
            <a:ext cx="6893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 smtClean="0">
                <a:solidFill>
                  <a:srgbClr val="000000"/>
                </a:solidFill>
              </a:rPr>
              <a:t>1281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号员工的下行流量明显较多，且落差很大</a:t>
            </a:r>
            <a:endParaRPr lang="en-US" altLang="zh-CN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问题简述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设计思想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系统展示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问题解答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归纳总结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52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：事件关联分析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59118" y="2735723"/>
            <a:ext cx="7541221" cy="1826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事件</a:t>
            </a:r>
            <a:r>
              <a:rPr lang="en-US" altLang="zh-CN" sz="2000" dirty="0" smtClean="0">
                <a:solidFill>
                  <a:srgbClr val="000000"/>
                </a:solidFill>
              </a:rPr>
              <a:t>1,2</a:t>
            </a:r>
            <a:r>
              <a:rPr lang="zh-CN" altLang="en-US" sz="2000" dirty="0" smtClean="0">
                <a:solidFill>
                  <a:srgbClr val="000000"/>
                </a:solidFill>
              </a:rPr>
              <a:t>中</a:t>
            </a:r>
            <a:r>
              <a:rPr lang="en-US" altLang="zh-CN" sz="2000" dirty="0" smtClean="0">
                <a:solidFill>
                  <a:srgbClr val="000000"/>
                </a:solidFill>
              </a:rPr>
              <a:t>1487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号员工，事件</a:t>
            </a:r>
            <a:r>
              <a:rPr lang="en-US" altLang="zh-CN" sz="2000" dirty="0" smtClean="0">
                <a:solidFill>
                  <a:srgbClr val="000000"/>
                </a:solidFill>
              </a:rPr>
              <a:t>3,4,5</a:t>
            </a:r>
            <a:r>
              <a:rPr lang="zh-CN" altLang="en-US" sz="2000" dirty="0" smtClean="0">
                <a:solidFill>
                  <a:srgbClr val="000000"/>
                </a:solidFill>
              </a:rPr>
              <a:t>中</a:t>
            </a:r>
            <a:r>
              <a:rPr lang="en-US" altLang="zh-CN" sz="2000" dirty="0" smtClean="0">
                <a:solidFill>
                  <a:srgbClr val="000000"/>
                </a:solidFill>
              </a:rPr>
              <a:t>1211,1080,1228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号员工，事件</a:t>
            </a:r>
            <a:r>
              <a:rPr lang="en-US" altLang="zh-CN" sz="2000" dirty="0" smtClean="0">
                <a:solidFill>
                  <a:srgbClr val="000000"/>
                </a:solidFill>
              </a:rPr>
              <a:t>6</a:t>
            </a:r>
            <a:r>
              <a:rPr lang="zh-CN" altLang="en-US" sz="2000" dirty="0" smtClean="0">
                <a:solidFill>
                  <a:srgbClr val="000000"/>
                </a:solidFill>
              </a:rPr>
              <a:t>中</a:t>
            </a:r>
            <a:r>
              <a:rPr lang="en-US" altLang="zh-CN" sz="2000" dirty="0" smtClean="0">
                <a:solidFill>
                  <a:srgbClr val="000000"/>
                </a:solidFill>
              </a:rPr>
              <a:t>1281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号员工都属于研发部门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 smtClean="0">
                <a:solidFill>
                  <a:srgbClr val="000000"/>
                </a:solidFill>
              </a:rPr>
              <a:t>1211,1080,1228</a:t>
            </a:r>
            <a:r>
              <a:rPr lang="zh-CN" altLang="en-US" sz="2000" dirty="0" smtClean="0">
                <a:solidFill>
                  <a:srgbClr val="000000"/>
                </a:solidFill>
              </a:rPr>
              <a:t>都是隶属于</a:t>
            </a:r>
            <a:r>
              <a:rPr lang="en-US" altLang="zh-CN" sz="2000" dirty="0" smtClean="0">
                <a:solidFill>
                  <a:srgbClr val="000000"/>
                </a:solidFill>
              </a:rPr>
              <a:t>1059</a:t>
            </a:r>
            <a:r>
              <a:rPr lang="zh-CN" altLang="en-US" sz="2000" dirty="0" smtClean="0">
                <a:solidFill>
                  <a:srgbClr val="000000"/>
                </a:solidFill>
              </a:rPr>
              <a:t>号的研发部门领导下的二级领导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 smtClean="0">
                <a:solidFill>
                  <a:srgbClr val="000000"/>
                </a:solidFill>
              </a:rPr>
              <a:t>1487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号员工是</a:t>
            </a:r>
            <a:r>
              <a:rPr lang="en-US" altLang="zh-CN" sz="2000" dirty="0" smtClean="0">
                <a:solidFill>
                  <a:srgbClr val="000000"/>
                </a:solidFill>
              </a:rPr>
              <a:t>1228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号员工为二级领导的研发部门小组成员</a:t>
            </a:r>
            <a:endParaRPr lang="en-US" altLang="zh-CN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9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：数据库定向查询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7640" y="2465061"/>
            <a:ext cx="7541221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试图入侵</a:t>
            </a:r>
            <a:r>
              <a:rPr lang="en-US" altLang="zh-CN" sz="2000" dirty="0" smtClean="0">
                <a:solidFill>
                  <a:srgbClr val="000000"/>
                </a:solidFill>
              </a:rPr>
              <a:t>1211,1080,1228</a:t>
            </a:r>
            <a:r>
              <a:rPr lang="zh-CN" altLang="en-US" sz="2000" dirty="0" smtClean="0">
                <a:solidFill>
                  <a:srgbClr val="000000"/>
                </a:solidFill>
              </a:rPr>
              <a:t>员工账号的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ip</a:t>
            </a:r>
            <a:r>
              <a:rPr lang="zh-CN" altLang="en-US" sz="2000" dirty="0" smtClean="0">
                <a:solidFill>
                  <a:srgbClr val="000000"/>
                </a:solidFill>
              </a:rPr>
              <a:t>地址为</a:t>
            </a:r>
            <a:r>
              <a:rPr lang="en-US" altLang="zh-CN" sz="2000" dirty="0" smtClean="0">
                <a:solidFill>
                  <a:srgbClr val="000000"/>
                </a:solidFill>
              </a:rPr>
              <a:t>1487</a:t>
            </a:r>
            <a:r>
              <a:rPr lang="zh-CN" altLang="en-US" sz="2000" dirty="0" smtClean="0">
                <a:solidFill>
                  <a:srgbClr val="000000"/>
                </a:solidFill>
              </a:rPr>
              <a:t>号的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ip</a:t>
            </a:r>
            <a:r>
              <a:rPr lang="zh-CN" altLang="en-US" sz="2000" dirty="0">
                <a:solidFill>
                  <a:srgbClr val="000000"/>
                </a:solidFill>
              </a:rPr>
              <a:t>地址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 smtClean="0">
                <a:solidFill>
                  <a:srgbClr val="000000"/>
                </a:solidFill>
              </a:rPr>
              <a:t>1487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号员工成功访问过他的领导</a:t>
            </a:r>
            <a:r>
              <a:rPr lang="en-US" altLang="zh-CN" sz="2000" dirty="0" smtClean="0">
                <a:solidFill>
                  <a:srgbClr val="000000"/>
                </a:solidFill>
              </a:rPr>
              <a:t>1228</a:t>
            </a:r>
            <a:r>
              <a:rPr lang="zh-CN" altLang="en-US" sz="2000" dirty="0" smtClean="0">
                <a:solidFill>
                  <a:srgbClr val="000000"/>
                </a:solidFill>
              </a:rPr>
              <a:t>员工的账号</a:t>
            </a:r>
            <a:r>
              <a:rPr lang="en-US" altLang="zh-CN" sz="2000" dirty="0" smtClean="0">
                <a:solidFill>
                  <a:srgbClr val="000000"/>
                </a:solidFill>
              </a:rPr>
              <a:t>3</a:t>
            </a:r>
            <a:r>
              <a:rPr lang="zh-CN" altLang="en-US" sz="2000" dirty="0" smtClean="0">
                <a:solidFill>
                  <a:srgbClr val="000000"/>
                </a:solidFill>
              </a:rPr>
              <a:t>次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 smtClean="0">
                <a:solidFill>
                  <a:srgbClr val="000000"/>
                </a:solidFill>
              </a:rPr>
              <a:t>1281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号员工和</a:t>
            </a:r>
            <a:r>
              <a:rPr lang="en-US" altLang="zh-CN" sz="2000" dirty="0" smtClean="0">
                <a:solidFill>
                  <a:srgbClr val="000000"/>
                </a:solidFill>
              </a:rPr>
              <a:t>1487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号员工同时在</a:t>
            </a:r>
            <a:r>
              <a:rPr lang="en-US" altLang="zh-CN" sz="2000" dirty="0" smtClean="0">
                <a:solidFill>
                  <a:srgbClr val="000000"/>
                </a:solidFill>
              </a:rPr>
              <a:t>11</a:t>
            </a:r>
            <a:r>
              <a:rPr lang="zh-CN" altLang="en-US" sz="2000" dirty="0" smtClean="0">
                <a:solidFill>
                  <a:srgbClr val="000000"/>
                </a:solidFill>
              </a:rPr>
              <a:t>月</a:t>
            </a:r>
            <a:r>
              <a:rPr lang="en-US" altLang="zh-CN" sz="2000" dirty="0" smtClean="0">
                <a:solidFill>
                  <a:srgbClr val="000000"/>
                </a:solidFill>
              </a:rPr>
              <a:t>27</a:t>
            </a:r>
            <a:r>
              <a:rPr lang="zh-CN" altLang="en-US" sz="2000" dirty="0" smtClean="0">
                <a:solidFill>
                  <a:srgbClr val="000000"/>
                </a:solidFill>
              </a:rPr>
              <a:t>日提出辞职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 smtClean="0">
                <a:solidFill>
                  <a:srgbClr val="000000"/>
                </a:solidFill>
              </a:rPr>
              <a:t>11</a:t>
            </a:r>
            <a:r>
              <a:rPr lang="zh-CN" altLang="en-US" sz="2000" dirty="0" smtClean="0">
                <a:solidFill>
                  <a:srgbClr val="000000"/>
                </a:solidFill>
              </a:rPr>
              <a:t>月</a:t>
            </a:r>
            <a:r>
              <a:rPr lang="en-US" altLang="zh-CN" sz="2000" dirty="0" smtClean="0">
                <a:solidFill>
                  <a:srgbClr val="000000"/>
                </a:solidFill>
              </a:rPr>
              <a:t>27</a:t>
            </a:r>
            <a:r>
              <a:rPr lang="zh-CN" altLang="en-US" sz="2000" dirty="0" smtClean="0">
                <a:solidFill>
                  <a:srgbClr val="000000"/>
                </a:solidFill>
              </a:rPr>
              <a:t>号</a:t>
            </a:r>
            <a:r>
              <a:rPr lang="en-US" altLang="zh-CN" sz="2000" dirty="0" smtClean="0">
                <a:solidFill>
                  <a:srgbClr val="000000"/>
                </a:solidFill>
              </a:rPr>
              <a:t>1376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号员工也提出了辞职，他与</a:t>
            </a:r>
            <a:r>
              <a:rPr lang="en-US" altLang="zh-CN" sz="2000" dirty="0" smtClean="0">
                <a:solidFill>
                  <a:srgbClr val="000000"/>
                </a:solidFill>
              </a:rPr>
              <a:t>1211</a:t>
            </a:r>
            <a:r>
              <a:rPr lang="zh-CN" altLang="en-US" sz="2000" dirty="0" smtClean="0">
                <a:solidFill>
                  <a:srgbClr val="000000"/>
                </a:solidFill>
              </a:rPr>
              <a:t>在同一研发小组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 smtClean="0">
                <a:solidFill>
                  <a:srgbClr val="000000"/>
                </a:solidFill>
              </a:rPr>
              <a:t>1487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号员工在网页浏览数据中发现其曾经浏览过招聘广告</a:t>
            </a:r>
            <a:endParaRPr lang="en-US" altLang="zh-CN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7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：分析和猜想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4955" y="2501637"/>
            <a:ext cx="7541221" cy="2171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被</a:t>
            </a:r>
            <a:r>
              <a:rPr lang="en-US" altLang="zh-CN" sz="2000" dirty="0" smtClean="0">
                <a:solidFill>
                  <a:srgbClr val="000000"/>
                </a:solidFill>
              </a:rPr>
              <a:t>1487</a:t>
            </a:r>
            <a:r>
              <a:rPr lang="zh-CN" altLang="en-US" sz="2000" dirty="0" smtClean="0">
                <a:solidFill>
                  <a:srgbClr val="000000"/>
                </a:solidFill>
              </a:rPr>
              <a:t>号试图入侵账号的三个员工都是隶属于</a:t>
            </a:r>
            <a:r>
              <a:rPr lang="en-US" altLang="zh-CN" sz="2000" dirty="0" smtClean="0">
                <a:solidFill>
                  <a:srgbClr val="000000"/>
                </a:solidFill>
              </a:rPr>
              <a:t>1059</a:t>
            </a:r>
            <a:r>
              <a:rPr lang="zh-CN" altLang="en-US" sz="2000" dirty="0" smtClean="0">
                <a:solidFill>
                  <a:srgbClr val="000000"/>
                </a:solidFill>
              </a:rPr>
              <a:t>号领导的二级领导，他们的账号中可能有关于新产品的信息。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 smtClean="0">
                <a:solidFill>
                  <a:srgbClr val="000000"/>
                </a:solidFill>
              </a:rPr>
              <a:t>1487,1281,1376</a:t>
            </a:r>
            <a:r>
              <a:rPr lang="zh-CN" altLang="en-US" sz="2000" dirty="0" smtClean="0">
                <a:solidFill>
                  <a:srgbClr val="000000"/>
                </a:solidFill>
              </a:rPr>
              <a:t>号员工试图窃取公司新产品信息向外界传递并且在事后辞职。</a:t>
            </a:r>
            <a:endParaRPr lang="en-US" altLang="zh-CN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9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问题简述</a:t>
            </a: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设计思想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系统展示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问题解答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归纳总结</a:t>
            </a:r>
          </a:p>
        </p:txBody>
      </p:sp>
    </p:spTree>
    <p:extLst>
      <p:ext uri="{BB962C8B-B14F-4D97-AF65-F5344CB8AC3E}">
        <p14:creationId xmlns:p14="http://schemas.microsoft.com/office/powerpoint/2010/main" val="28091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09496" y="2567474"/>
            <a:ext cx="7541221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搭建了</a:t>
            </a:r>
            <a:r>
              <a:rPr lang="en-US" altLang="zh-CN" sz="2000" b="1" dirty="0" err="1" smtClean="0">
                <a:solidFill>
                  <a:srgbClr val="000000"/>
                </a:solidFill>
              </a:rPr>
              <a:t>RESTful</a:t>
            </a:r>
            <a:r>
              <a:rPr lang="zh-CN" altLang="en-US" sz="2000" dirty="0" smtClean="0">
                <a:solidFill>
                  <a:srgbClr val="000000"/>
                </a:solidFill>
              </a:rPr>
              <a:t>架构样式的网络系统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成功</a:t>
            </a:r>
            <a:r>
              <a:rPr lang="zh-CN" altLang="en-US" sz="2000" dirty="0">
                <a:solidFill>
                  <a:srgbClr val="000000"/>
                </a:solidFill>
              </a:rPr>
              <a:t>实现了包含</a:t>
            </a:r>
            <a:r>
              <a:rPr lang="en-US" altLang="zh-CN" sz="2000" dirty="0">
                <a:solidFill>
                  <a:srgbClr val="000000"/>
                </a:solidFill>
              </a:rPr>
              <a:t>7</a:t>
            </a:r>
            <a:r>
              <a:rPr lang="zh-CN" altLang="en-US" sz="2000" dirty="0">
                <a:solidFill>
                  <a:srgbClr val="000000"/>
                </a:solidFill>
              </a:rPr>
              <a:t>个视图的可视化</a:t>
            </a:r>
            <a:r>
              <a:rPr lang="zh-CN" altLang="en-US" sz="2000" dirty="0" smtClean="0">
                <a:solidFill>
                  <a:srgbClr val="000000"/>
                </a:solidFill>
              </a:rPr>
              <a:t>系统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sz="2000" dirty="0" smtClean="0">
              <a:solidFill>
                <a:srgbClr val="000000"/>
              </a:solidFill>
            </a:endParaRPr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 smtClean="0">
                <a:solidFill>
                  <a:srgbClr val="000000"/>
                </a:solidFill>
              </a:rPr>
              <a:t>系统较为完善，能够合理的回答三个问题，并提出自己的猜想</a:t>
            </a:r>
            <a:endParaRPr lang="en-US" altLang="zh-CN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5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谢 谢！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</a:p>
        </p:txBody>
      </p:sp>
      <p:sp>
        <p:nvSpPr>
          <p:cNvPr id="6" name="矩形 5"/>
          <p:cNvSpPr/>
          <p:nvPr/>
        </p:nvSpPr>
        <p:spPr>
          <a:xfrm>
            <a:off x="910744" y="2444616"/>
            <a:ext cx="7048360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zh-CN" sz="2000" dirty="0"/>
              <a:t>某互联网公司有几百名员工，分属财务、人力资源和研发三个部门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zh-CN" sz="2000" dirty="0"/>
              <a:t>公司正在全力研发一款重量级</a:t>
            </a:r>
            <a:r>
              <a:rPr lang="zh-CN" altLang="zh-CN" sz="2000" dirty="0" smtClean="0"/>
              <a:t>新产品</a:t>
            </a:r>
            <a:r>
              <a:rPr lang="zh-CN" altLang="en-US" sz="2000" dirty="0" smtClean="0"/>
              <a:t>，</a:t>
            </a:r>
            <a:r>
              <a:rPr lang="zh-CN" altLang="zh-CN" sz="2000" dirty="0" smtClean="0"/>
              <a:t>为了确保</a:t>
            </a:r>
            <a:r>
              <a:rPr lang="zh-CN" altLang="zh-CN" sz="2000" dirty="0"/>
              <a:t>新产品顺利发布，公司高层决定临时成立内部威胁情报分析</a:t>
            </a:r>
            <a:r>
              <a:rPr lang="zh-CN" altLang="zh-CN" sz="2000" dirty="0" smtClean="0"/>
              <a:t>小组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zh-CN" sz="2000" dirty="0"/>
              <a:t>设计并实现一套可视分析解决方案，帮助该公司及时准确地找出可能存在的内部威胁情报</a:t>
            </a:r>
            <a:r>
              <a:rPr lang="zh-CN" altLang="zh-CN" sz="2000" dirty="0" smtClean="0"/>
              <a:t>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506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数据说明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61950" y="2737224"/>
            <a:ext cx="7048360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zh-CN" sz="2000" dirty="0"/>
              <a:t>登录</a:t>
            </a:r>
            <a:r>
              <a:rPr lang="zh-CN" altLang="zh-CN" sz="2000" dirty="0" smtClean="0"/>
              <a:t>日志</a:t>
            </a:r>
            <a:r>
              <a:rPr lang="zh-CN" altLang="en-US" sz="2000" dirty="0" smtClean="0"/>
              <a:t>：</a:t>
            </a:r>
            <a:r>
              <a:rPr lang="zh-CN" altLang="zh-CN" sz="2000" dirty="0"/>
              <a:t>员工通过自己主机或跳板机的应用程序，登录服务器或数据库时生成的日志。</a:t>
            </a:r>
            <a:endParaRPr lang="en-US" altLang="zh-CN" sz="2000" dirty="0" smtClean="0"/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zh-CN" sz="2000" dirty="0" smtClean="0"/>
              <a:t>网页</a:t>
            </a:r>
            <a:r>
              <a:rPr lang="zh-CN" altLang="zh-CN" sz="2000" dirty="0"/>
              <a:t>访问</a:t>
            </a:r>
            <a:r>
              <a:rPr lang="zh-CN" altLang="zh-CN" sz="2000" dirty="0" smtClean="0"/>
              <a:t>日志</a:t>
            </a:r>
            <a:r>
              <a:rPr lang="zh-CN" altLang="en-US" sz="2000" dirty="0" smtClean="0"/>
              <a:t>：</a:t>
            </a:r>
            <a:r>
              <a:rPr lang="zh-CN" altLang="zh-CN" sz="2000" dirty="0"/>
              <a:t>公司内部所有员工的网页访问记录。</a:t>
            </a:r>
            <a:endParaRPr lang="en-US" altLang="zh-CN" sz="2000" dirty="0" smtClean="0"/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zh-CN" sz="2000" dirty="0" smtClean="0"/>
              <a:t>邮件日志</a:t>
            </a:r>
            <a:r>
              <a:rPr lang="zh-CN" altLang="en-US" sz="2000" dirty="0" smtClean="0"/>
              <a:t>：</a:t>
            </a:r>
            <a:r>
              <a:rPr lang="zh-CN" altLang="zh-CN" sz="2000" dirty="0"/>
              <a:t>经过公司邮件服务器的收发邮件信息。</a:t>
            </a:r>
            <a:endParaRPr lang="en-US" altLang="zh-CN" sz="2000" dirty="0" smtClean="0"/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zh-CN" sz="2000" dirty="0" smtClean="0"/>
              <a:t>打卡日志</a:t>
            </a:r>
            <a:r>
              <a:rPr lang="zh-CN" altLang="en-US" sz="2000" dirty="0" smtClean="0"/>
              <a:t>：</a:t>
            </a:r>
            <a:r>
              <a:rPr lang="zh-CN" altLang="zh-CN" sz="2000" dirty="0"/>
              <a:t>公司每个员工每天上下班</a:t>
            </a:r>
            <a:r>
              <a:rPr lang="zh-CN" altLang="zh-CN" sz="2000" dirty="0" smtClean="0"/>
              <a:t>时间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dirty="0" smtClean="0"/>
              <a:t>TCP</a:t>
            </a:r>
            <a:r>
              <a:rPr lang="zh-CN" altLang="zh-CN" sz="2000" dirty="0"/>
              <a:t>流量</a:t>
            </a:r>
            <a:r>
              <a:rPr lang="zh-CN" altLang="zh-CN" sz="2000" dirty="0" smtClean="0"/>
              <a:t>日志</a:t>
            </a:r>
            <a:r>
              <a:rPr lang="zh-CN" altLang="en-US" sz="2000" dirty="0" smtClean="0"/>
              <a:t>：</a:t>
            </a:r>
            <a:r>
              <a:rPr lang="zh-CN" altLang="zh-CN" sz="2000" dirty="0"/>
              <a:t>记录公司内部网络活动产生的</a:t>
            </a:r>
            <a:r>
              <a:rPr lang="en-US" altLang="zh-CN" sz="2000" dirty="0"/>
              <a:t>TCP</a:t>
            </a:r>
            <a:r>
              <a:rPr lang="zh-CN" altLang="zh-CN" sz="2000" dirty="0"/>
              <a:t>连接。</a:t>
            </a:r>
          </a:p>
        </p:txBody>
      </p:sp>
      <p:sp>
        <p:nvSpPr>
          <p:cNvPr id="8" name="矩形 7"/>
          <p:cNvSpPr/>
          <p:nvPr/>
        </p:nvSpPr>
        <p:spPr>
          <a:xfrm>
            <a:off x="1412301" y="1765706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公司内部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2017</a:t>
            </a:r>
            <a:r>
              <a:rPr lang="zh-CN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年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11</a:t>
            </a:r>
            <a:r>
              <a:rPr lang="zh-CN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月共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30</a:t>
            </a:r>
            <a:r>
              <a:rPr lang="zh-CN" altLang="zh-CN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天</a:t>
            </a:r>
            <a:r>
              <a:rPr lang="zh-CN" altLang="zh-CN" sz="2400" b="1" dirty="0"/>
              <a:t>的多种监控</a:t>
            </a:r>
            <a:r>
              <a:rPr lang="zh-CN" altLang="zh-CN" sz="2400" b="1" dirty="0" smtClean="0"/>
              <a:t>数据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4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zh-CN" altLang="en-US" dirty="0" smtClean="0"/>
              <a:t>说明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69265" y="2532399"/>
            <a:ext cx="7048360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zh-CN" sz="2000" dirty="0"/>
              <a:t>分析公司内部员工所属部门及各部门的人员组织结构，给出公司员工的组织</a:t>
            </a:r>
            <a:r>
              <a:rPr lang="zh-CN" altLang="zh-CN" sz="2000" dirty="0" smtClean="0"/>
              <a:t>结构图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zh-CN" sz="2000" dirty="0"/>
              <a:t>分析该公司员工的日常工作行为，按部门总结员工的正常工作</a:t>
            </a:r>
            <a:r>
              <a:rPr lang="zh-CN" altLang="zh-CN" sz="2000" dirty="0" smtClean="0"/>
              <a:t>模式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228600" lvl="0" indent="-228600">
              <a:lnSpc>
                <a:spcPct val="120000"/>
              </a:lnSpc>
              <a:spcBef>
                <a:spcPts val="1000"/>
              </a:spcBef>
              <a:buClr>
                <a:srgbClr val="C8161E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zh-CN" sz="2000" dirty="0"/>
              <a:t>找出至少</a:t>
            </a:r>
            <a:r>
              <a:rPr lang="en-US" altLang="zh-CN" sz="2000" dirty="0"/>
              <a:t>5</a:t>
            </a:r>
            <a:r>
              <a:rPr lang="zh-CN" altLang="zh-CN" sz="2000" dirty="0"/>
              <a:t>个异常事件，并分析这些事件之间可能存在的关联，总结你认为有价值的威胁</a:t>
            </a:r>
            <a:r>
              <a:rPr lang="zh-CN" altLang="zh-CN" sz="2000" dirty="0" smtClean="0"/>
              <a:t>情报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7905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问题简述</a:t>
            </a: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设计思想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系统展示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问题解答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归纳总结</a:t>
            </a:r>
          </a:p>
        </p:txBody>
      </p:sp>
    </p:spTree>
    <p:extLst>
      <p:ext uri="{BB962C8B-B14F-4D97-AF65-F5344CB8AC3E}">
        <p14:creationId xmlns:p14="http://schemas.microsoft.com/office/powerpoint/2010/main" val="42810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设计思想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20" b="40221"/>
          <a:stretch/>
        </p:blipFill>
        <p:spPr>
          <a:xfrm>
            <a:off x="0" y="1628929"/>
            <a:ext cx="4103827" cy="30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设计思想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t="60490" r="35040"/>
          <a:stretch/>
        </p:blipFill>
        <p:spPr>
          <a:xfrm>
            <a:off x="3211372" y="4740249"/>
            <a:ext cx="2728569" cy="20321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20" b="40221"/>
          <a:stretch/>
        </p:blipFill>
        <p:spPr>
          <a:xfrm>
            <a:off x="0" y="1628929"/>
            <a:ext cx="4103827" cy="30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1682</TotalTime>
  <Words>979</Words>
  <Application>Microsoft Office PowerPoint</Application>
  <PresentationFormat>全屏显示(4:3)</PresentationFormat>
  <Paragraphs>164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等线 Light</vt:lpstr>
      <vt:lpstr>宋体</vt:lpstr>
      <vt:lpstr>微软雅黑</vt:lpstr>
      <vt:lpstr>Arial</vt:lpstr>
      <vt:lpstr>Calibri</vt:lpstr>
      <vt:lpstr>Times New Roman</vt:lpstr>
      <vt:lpstr>2016-VI主题</vt:lpstr>
      <vt:lpstr>ChinaVis Data Challenge 2018 Mini challenge 1</vt:lpstr>
      <vt:lpstr>目录 Contents</vt:lpstr>
      <vt:lpstr>目录 Contents</vt:lpstr>
      <vt:lpstr>背景介绍</vt:lpstr>
      <vt:lpstr>数据说明</vt:lpstr>
      <vt:lpstr>题目说明</vt:lpstr>
      <vt:lpstr>目录 Contents</vt:lpstr>
      <vt:lpstr>设计思想</vt:lpstr>
      <vt:lpstr>设计思想</vt:lpstr>
      <vt:lpstr>设计思想</vt:lpstr>
      <vt:lpstr>设计思想</vt:lpstr>
      <vt:lpstr>设计思想</vt:lpstr>
      <vt:lpstr>设计思想</vt:lpstr>
      <vt:lpstr>设计思想</vt:lpstr>
      <vt:lpstr>目录 Contents</vt:lpstr>
      <vt:lpstr>目录 Contents</vt:lpstr>
      <vt:lpstr>问题1：员工所属部门</vt:lpstr>
      <vt:lpstr>问题1：员工组织结构</vt:lpstr>
      <vt:lpstr>问题2：总裁工作行为</vt:lpstr>
      <vt:lpstr>问题2：财务部门工作行为</vt:lpstr>
      <vt:lpstr>问题2：人力部门工作行为</vt:lpstr>
      <vt:lpstr>问题2：研发部门工作行为</vt:lpstr>
      <vt:lpstr>问题3：异常事件1</vt:lpstr>
      <vt:lpstr>问题3：异常事件2</vt:lpstr>
      <vt:lpstr>问题3：异常事件3</vt:lpstr>
      <vt:lpstr>问题3：异常事件3</vt:lpstr>
      <vt:lpstr>问题3：异常事件4</vt:lpstr>
      <vt:lpstr>问题3：异常事件5</vt:lpstr>
      <vt:lpstr>问题3：异常事件6</vt:lpstr>
      <vt:lpstr>问题3：事件关联分析</vt:lpstr>
      <vt:lpstr>问题3：数据库定向查询</vt:lpstr>
      <vt:lpstr>问题3：分析和猜想</vt:lpstr>
      <vt:lpstr>目录 Contents</vt:lpstr>
      <vt:lpstr>结论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强 志文</cp:lastModifiedBy>
  <cp:revision>94</cp:revision>
  <dcterms:created xsi:type="dcterms:W3CDTF">2016-01-21T16:32:22Z</dcterms:created>
  <dcterms:modified xsi:type="dcterms:W3CDTF">2018-06-21T14:33:10Z</dcterms:modified>
</cp:coreProperties>
</file>